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328" r:id="rId4"/>
    <p:sldId id="263" r:id="rId5"/>
    <p:sldId id="689" r:id="rId6"/>
    <p:sldId id="691" r:id="rId7"/>
    <p:sldId id="910" r:id="rId8"/>
    <p:sldId id="911" r:id="rId9"/>
    <p:sldId id="912" r:id="rId10"/>
    <p:sldId id="913" r:id="rId11"/>
    <p:sldId id="914" r:id="rId12"/>
    <p:sldId id="915" r:id="rId13"/>
    <p:sldId id="717" r:id="rId14"/>
    <p:sldId id="829" r:id="rId15"/>
    <p:sldId id="916" r:id="rId16"/>
    <p:sldId id="917" r:id="rId17"/>
    <p:sldId id="918" r:id="rId18"/>
    <p:sldId id="919" r:id="rId19"/>
    <p:sldId id="718" r:id="rId20"/>
    <p:sldId id="700" r:id="rId21"/>
    <p:sldId id="921" r:id="rId22"/>
    <p:sldId id="922" r:id="rId23"/>
    <p:sldId id="923" r:id="rId24"/>
    <p:sldId id="924" r:id="rId25"/>
    <p:sldId id="925" r:id="rId26"/>
    <p:sldId id="926" r:id="rId27"/>
    <p:sldId id="927" r:id="rId2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9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9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8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274">
          <p15:clr>
            <a:srgbClr val="A4A3A4"/>
          </p15:clr>
        </p15:guide>
        <p15:guide id="4" pos="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4" autoAdjust="0"/>
    <p:restoredTop sz="94660"/>
  </p:normalViewPr>
  <p:slideViewPr>
    <p:cSldViewPr>
      <p:cViewPr varScale="1">
        <p:scale>
          <a:sx n="64" d="100"/>
          <a:sy n="64" d="100"/>
        </p:scale>
        <p:origin x="786" y="66"/>
      </p:cViewPr>
      <p:guideLst>
        <p:guide orient="horz" pos="2160"/>
        <p:guide pos="3840"/>
        <p:guide pos="7274"/>
        <p:guide pos="366"/>
      </p:guideLst>
    </p:cSldViewPr>
  </p:slideViewPr>
  <p:notesTextViewPr>
    <p:cViewPr>
      <p:scale>
        <a:sx n="125" d="100"/>
        <a:sy n="125" d="100"/>
      </p:scale>
      <p:origin x="0" y="0"/>
    </p:cViewPr>
  </p:notesTextViewPr>
  <p:sorterViewPr>
    <p:cViewPr varScale="1">
      <p:scale>
        <a:sx n="100" d="100"/>
        <a:sy n="100" d="100"/>
      </p:scale>
      <p:origin x="0" y="-60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1199456" y="286687"/>
            <a:ext cx="3655808" cy="369524"/>
          </a:xfrm>
        </p:spPr>
        <p:txBody>
          <a:bodyPr/>
          <a:lstStyle>
            <a:lvl1pPr algn="l">
              <a:defRPr sz="2135" b="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椭圆 7"/>
          <p:cNvSpPr/>
          <p:nvPr userDrawn="1"/>
        </p:nvSpPr>
        <p:spPr>
          <a:xfrm>
            <a:off x="481684" y="172512"/>
            <a:ext cx="648675" cy="648672"/>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334856" y="697044"/>
            <a:ext cx="9900411" cy="0"/>
          </a:xfrm>
          <a:prstGeom prst="line">
            <a:avLst/>
          </a:prstGeom>
          <a:ln w="6350">
            <a:solidFill>
              <a:schemeClr val="tx1">
                <a:lumMod val="85000"/>
                <a:lumOff val="1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椭圆 16"/>
          <p:cNvSpPr/>
          <p:nvPr userDrawn="1"/>
        </p:nvSpPr>
        <p:spPr>
          <a:xfrm>
            <a:off x="11351187"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508349"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1665512"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83432" y="406315"/>
            <a:ext cx="5040560" cy="504055"/>
          </a:xfrm>
        </p:spPr>
        <p:txBody>
          <a:bodyPr lIns="0" tIns="0" rIns="0" bIns="0" anchor="t"/>
          <a:lstStyle>
            <a:lvl1pPr algn="l">
              <a:defRPr sz="3200" b="0" cap="a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t>‹#›</a:t>
            </a:fld>
            <a:endParaRPr lang="zh-CN" altLang="en-US"/>
          </a:p>
        </p:txBody>
      </p:sp>
      <p:sp>
        <p:nvSpPr>
          <p:cNvPr id="7" name="五边形 6"/>
          <p:cNvSpPr/>
          <p:nvPr userDrawn="1"/>
        </p:nvSpPr>
        <p:spPr>
          <a:xfrm>
            <a:off x="263352" y="432893"/>
            <a:ext cx="573964" cy="432047"/>
          </a:xfrm>
          <a:prstGeom prst="homePlate">
            <a:avLst>
              <a:gd name="adj" fmla="val 382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31676"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t>2018/11/29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t>2018/11/29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t>2018/11/29</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defRPr>
            </a:lvl1pPr>
          </a:lstStyle>
          <a:p>
            <a:pPr>
              <a:defRPr/>
            </a:pPr>
            <a:fld id="{BCA76A6C-E1BF-41A9-90D8-1F55C472F0D3}" type="datetimeFigureOut">
              <a:rPr lang="zh-CN" altLang="en-US"/>
              <a:t>2018/11/29</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defRPr>
            </a:lvl1pPr>
          </a:lstStyle>
          <a:p>
            <a:pPr>
              <a:defRPr/>
            </a:pPr>
            <a:fld id="{4AC6EAE7-8652-497A-B0B9-2516C5BD65FF}" type="slidenum">
              <a:rPr lang="zh-CN" altLang="en-US"/>
              <a:t>‹#›</a:t>
            </a:fld>
            <a:endParaRPr lang="zh-CN" altLang="en-US"/>
          </a:p>
        </p:txBody>
      </p:sp>
      <p:pic>
        <p:nvPicPr>
          <p:cNvPr id="7" name="图片 6"/>
          <p:cNvPicPr>
            <a:picLocks noChangeAspect="1"/>
          </p:cNvPicPr>
          <p:nvPr userDrawn="1"/>
        </p:nvPicPr>
        <p:blipFill>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xStyles>
    <p:titleStyle>
      <a:lvl1pPr algn="ctr" rtl="0" fontAlgn="base">
        <a:spcBef>
          <a:spcPct val="0"/>
        </a:spcBef>
        <a:spcAft>
          <a:spcPct val="0"/>
        </a:spcAft>
        <a:defRPr sz="5865" kern="1200">
          <a:solidFill>
            <a:schemeClr val="tx1"/>
          </a:solidFill>
          <a:latin typeface="+mj-lt"/>
          <a:ea typeface="+mj-ea"/>
          <a:cs typeface="+mj-cs"/>
        </a:defRPr>
      </a:lvl1pPr>
      <a:lvl2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fontAlgn="base">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fontAlgn="base">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34946" y="3836915"/>
            <a:ext cx="9703060" cy="548245"/>
            <a:chOff x="898376" y="3075806"/>
            <a:chExt cx="7277295" cy="411184"/>
          </a:xfrm>
        </p:grpSpPr>
        <p:sp>
          <p:nvSpPr>
            <p:cNvPr id="15" name="五边形 14"/>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9" name="五边形 18"/>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grpSp>
      <p:sp>
        <p:nvSpPr>
          <p:cNvPr id="21" name="TextBox 7"/>
          <p:cNvSpPr>
            <a:spLocks noChangeArrowheads="1"/>
          </p:cNvSpPr>
          <p:nvPr/>
        </p:nvSpPr>
        <p:spPr bwMode="auto">
          <a:xfrm>
            <a:off x="4277360" y="6165691"/>
            <a:ext cx="3575536"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爱前端 专注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HTML5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培训 匠心品质 口碑教育</a:t>
            </a:r>
          </a:p>
        </p:txBody>
      </p:sp>
      <p:cxnSp>
        <p:nvCxnSpPr>
          <p:cNvPr id="22" name="直接连接符 21"/>
          <p:cNvCxnSpPr/>
          <p:nvPr/>
        </p:nvCxnSpPr>
        <p:spPr>
          <a:xfrm flipH="1">
            <a:off x="3311691"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016213"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4" name="TextBox 7"/>
          <p:cNvSpPr>
            <a:spLocks noChangeArrowheads="1"/>
          </p:cNvSpPr>
          <p:nvPr/>
        </p:nvSpPr>
        <p:spPr bwMode="auto">
          <a:xfrm>
            <a:off x="2903269" y="3885336"/>
            <a:ext cx="6304668" cy="4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935">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rPr>
              <a:t>讲师姓名</a:t>
            </a:r>
            <a:endParaRPr lang="zh-CN" sz="2935" dirty="0">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5" name="TextBox 7"/>
          <p:cNvSpPr>
            <a:spLocks noChangeArrowheads="1"/>
          </p:cNvSpPr>
          <p:nvPr/>
        </p:nvSpPr>
        <p:spPr bwMode="auto">
          <a:xfrm>
            <a:off x="114935" y="1156345"/>
            <a:ext cx="12192000" cy="16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lnSpc>
                <a:spcPct val="120000"/>
              </a:lnSpc>
              <a:spcBef>
                <a:spcPts val="0"/>
              </a:spcBef>
              <a:spcAft>
                <a:spcPts val="0"/>
              </a:spcAft>
              <a:defRPr/>
            </a:pP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《jQuery</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Ajax</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实战教程</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p>
          <a:p>
            <a:pPr algn="ctr" fontAlgn="auto">
              <a:lnSpc>
                <a:spcPct val="120000"/>
              </a:lnSpc>
              <a:spcBef>
                <a:spcPts val="0"/>
              </a:spcBef>
              <a:spcAft>
                <a:spcPts val="0"/>
              </a:spcAft>
              <a:defRPr/>
            </a:pP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9</a:t>
            </a: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章 jQuery插件</a:t>
            </a:r>
          </a:p>
        </p:txBody>
      </p:sp>
      <p:sp>
        <p:nvSpPr>
          <p:cNvPr id="26" name="五边形 25"/>
          <p:cNvSpPr/>
          <p:nvPr/>
        </p:nvSpPr>
        <p:spPr>
          <a:xfrm flipH="1">
            <a:off x="10931750"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7" name="五边形 26"/>
          <p:cNvSpPr/>
          <p:nvPr/>
        </p:nvSpPr>
        <p:spPr>
          <a:xfrm>
            <a:off x="-9525"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3" name="TextBox 7"/>
          <p:cNvSpPr>
            <a:spLocks noChangeArrowheads="1"/>
          </p:cNvSpPr>
          <p:nvPr/>
        </p:nvSpPr>
        <p:spPr bwMode="auto">
          <a:xfrm>
            <a:off x="3782524" y="5053297"/>
            <a:ext cx="462695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2018</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descr="图片1"/>
          <p:cNvPicPr>
            <a:picLocks noChangeAspect="1"/>
          </p:cNvPicPr>
          <p:nvPr/>
        </p:nvPicPr>
        <p:blipFill>
          <a:blip r:embed="rId3"/>
          <a:stretch>
            <a:fillRect/>
          </a:stretch>
        </p:blipFill>
        <p:spPr>
          <a:xfrm>
            <a:off x="114935" y="121920"/>
            <a:ext cx="213360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3000"/>
                                  </p:iterate>
                                  <p:childTnLst>
                                    <p:set>
                                      <p:cBhvr>
                                        <p:cTn id="6" dur="1" fill="hold">
                                          <p:stCondLst>
                                            <p:cond delay="0"/>
                                          </p:stCondLst>
                                        </p:cTn>
                                        <p:tgtEl>
                                          <p:spTgt spid="25"/>
                                        </p:tgtEl>
                                        <p:attrNameLst>
                                          <p:attrName>style.visibility</p:attrName>
                                        </p:attrNameLst>
                                      </p:cBhvr>
                                      <p:to>
                                        <p:strVal val="visible"/>
                                      </p:to>
                                    </p:set>
                                    <p:anim calcmode="lin" valueType="num">
                                      <p:cBhvr additive="base">
                                        <p:cTn id="7" dur="600" fill="hold"/>
                                        <p:tgtEl>
                                          <p:spTgt spid="25"/>
                                        </p:tgtEl>
                                        <p:attrNameLst>
                                          <p:attrName>ppt_x</p:attrName>
                                        </p:attrNameLst>
                                      </p:cBhvr>
                                      <p:tavLst>
                                        <p:tav tm="0">
                                          <p:val>
                                            <p:strVal val="0-#ppt_w/2"/>
                                          </p:val>
                                        </p:tav>
                                        <p:tav tm="100000">
                                          <p:val>
                                            <p:strVal val="#ppt_x"/>
                                          </p:val>
                                        </p:tav>
                                      </p:tavLst>
                                    </p:anim>
                                    <p:anim calcmode="lin" valueType="num">
                                      <p:cBhvr additive="base">
                                        <p:cTn id="8" dur="6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2706"/>
                            </p:stCondLst>
                            <p:childTnLst>
                              <p:par>
                                <p:cTn id="10" presetID="16" presetClass="entr" presetSubtype="37"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par>
                          <p:cTn id="13" fill="hold">
                            <p:stCondLst>
                              <p:cond delay="3206"/>
                            </p:stCondLst>
                            <p:childTnLst>
                              <p:par>
                                <p:cTn id="14" presetID="2" presetClass="entr" presetSubtype="2"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1+#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3706"/>
                            </p:stCondLst>
                            <p:childTnLst>
                              <p:par>
                                <p:cTn id="23" presetID="38" presetClass="entr" presetSubtype="0" accel="50000" fill="hold" grpId="0" nodeType="afterEffect">
                                  <p:stCondLst>
                                    <p:cond delay="0"/>
                                  </p:stCondLst>
                                  <p:iterate type="lt">
                                    <p:tmPct val="50000"/>
                                  </p:iterate>
                                  <p:childTnLst>
                                    <p:set>
                                      <p:cBhvr>
                                        <p:cTn id="24" dur="1" fill="hold">
                                          <p:stCondLst>
                                            <p:cond delay="0"/>
                                          </p:stCondLst>
                                        </p:cTn>
                                        <p:tgtEl>
                                          <p:spTgt spid="24"/>
                                        </p:tgtEl>
                                        <p:attrNameLst>
                                          <p:attrName>style.visibility</p:attrName>
                                        </p:attrNameLst>
                                      </p:cBhvr>
                                      <p:to>
                                        <p:strVal val="visible"/>
                                      </p:to>
                                    </p:set>
                                    <p:set>
                                      <p:cBhvr>
                                        <p:cTn id="25" dur="46" fill="hold">
                                          <p:stCondLst>
                                            <p:cond delay="0"/>
                                          </p:stCondLst>
                                        </p:cTn>
                                        <p:tgtEl>
                                          <p:spTgt spid="24"/>
                                        </p:tgtEl>
                                        <p:attrNameLst>
                                          <p:attrName>style.rotation</p:attrName>
                                        </p:attrNameLst>
                                      </p:cBhvr>
                                      <p:to>
                                        <p:strVal val="-45.0"/>
                                      </p:to>
                                    </p:set>
                                    <p:anim calcmode="lin" valueType="num">
                                      <p:cBhvr>
                                        <p:cTn id="26" dur="46" fill="hold">
                                          <p:stCondLst>
                                            <p:cond delay="46"/>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27" dur="46"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28" dur="16" decel="50000" autoRev="1" fill="hold">
                                          <p:stCondLst>
                                            <p:cond delay="46"/>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29" dur="14" fill="hold">
                                          <p:stCondLst>
                                            <p:cond delay="86"/>
                                          </p:stCondLst>
                                        </p:cTn>
                                        <p:tgtEl>
                                          <p:spTgt spid="24"/>
                                        </p:tgtEl>
                                        <p:attrNameLst>
                                          <p:attrName>ppt_y</p:attrName>
                                        </p:attrNameLst>
                                      </p:cBhvr>
                                      <p:tavLst>
                                        <p:tav tm="0">
                                          <p:val>
                                            <p:strVal val="#ppt_y-(0.354*#ppt_w-0.172*#ppt_h)"/>
                                          </p:val>
                                        </p:tav>
                                        <p:tav tm="100000">
                                          <p:val>
                                            <p:strVal val="#ppt_y"/>
                                          </p:val>
                                        </p:tav>
                                      </p:tavLst>
                                    </p:anim>
                                  </p:childTnLst>
                                </p:cTn>
                              </p:par>
                            </p:childTnLst>
                          </p:cTn>
                        </p:par>
                        <p:par>
                          <p:cTn id="30" fill="hold">
                            <p:stCondLst>
                              <p:cond delay="3956"/>
                            </p:stCondLst>
                            <p:childTnLst>
                              <p:par>
                                <p:cTn id="31" presetID="16" presetClass="entr" presetSubtype="37"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outVertical)">
                                      <p:cBhvr>
                                        <p:cTn id="33" dur="1000"/>
                                        <p:tgtEl>
                                          <p:spTgt spid="21"/>
                                        </p:tgtEl>
                                      </p:cBhvr>
                                    </p:animEffect>
                                  </p:childTnLst>
                                </p:cTn>
                              </p:par>
                            </p:childTnLst>
                          </p:cTn>
                        </p:par>
                        <p:par>
                          <p:cTn id="34" fill="hold">
                            <p:stCondLst>
                              <p:cond delay="4956"/>
                            </p:stCondLst>
                            <p:childTnLst>
                              <p:par>
                                <p:cTn id="35" presetID="22" presetClass="entr" presetSubtype="2"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456"/>
                            </p:stCondLst>
                            <p:childTnLst>
                              <p:par>
                                <p:cTn id="42" presetID="16" presetClass="entr" presetSubtype="37"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outVertical)">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bldLvl="0" animBg="1"/>
      <p:bldP spid="27" grpId="0" bldLvl="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贝塞尔曲线</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802005"/>
            <a:ext cx="11543665" cy="5835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可以通过一个网站查到，网址是：http://jaukia.github.io/easie/，如图所示。</a:t>
            </a:r>
          </a:p>
        </p:txBody>
      </p:sp>
      <p:pic>
        <p:nvPicPr>
          <p:cNvPr id="125" name="图片 125"/>
          <p:cNvPicPr>
            <a:picLocks noChangeAspect="1"/>
          </p:cNvPicPr>
          <p:nvPr/>
        </p:nvPicPr>
        <p:blipFill>
          <a:blip r:embed="rId3"/>
          <a:stretch>
            <a:fillRect/>
          </a:stretch>
        </p:blipFill>
        <p:spPr>
          <a:xfrm>
            <a:off x="2958465" y="1517650"/>
            <a:ext cx="5523230" cy="5289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贝塞尔曲线</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835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例如如图所示的图就表示一个先慢后快运动的曲线。</a:t>
            </a:r>
          </a:p>
        </p:txBody>
      </p:sp>
      <p:pic>
        <p:nvPicPr>
          <p:cNvPr id="3" name="图片 134"/>
          <p:cNvPicPr>
            <a:picLocks noChangeAspect="1"/>
          </p:cNvPicPr>
          <p:nvPr/>
        </p:nvPicPr>
        <p:blipFill>
          <a:blip r:embed="rId3"/>
          <a:stretch>
            <a:fillRect/>
          </a:stretch>
        </p:blipFill>
        <p:spPr>
          <a:xfrm>
            <a:off x="1868805" y="2012315"/>
            <a:ext cx="8270240" cy="3666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贝塞尔曲线</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8356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例如如图所示的图就表示一个先慢后快运动的曲线。</a:t>
            </a:r>
          </a:p>
        </p:txBody>
      </p:sp>
      <p:pic>
        <p:nvPicPr>
          <p:cNvPr id="3" name="图片 134"/>
          <p:cNvPicPr>
            <a:picLocks noChangeAspect="1"/>
          </p:cNvPicPr>
          <p:nvPr/>
        </p:nvPicPr>
        <p:blipFill>
          <a:blip r:embed="rId3"/>
          <a:stretch>
            <a:fillRect/>
          </a:stretch>
        </p:blipFill>
        <p:spPr>
          <a:xfrm>
            <a:off x="1960880" y="1595755"/>
            <a:ext cx="7637145" cy="3385820"/>
          </a:xfrm>
          <a:prstGeom prst="rect">
            <a:avLst/>
          </a:prstGeom>
        </p:spPr>
      </p:pic>
      <p:sp>
        <p:nvSpPr>
          <p:cNvPr id="100" name="文本框 99"/>
          <p:cNvSpPr txBox="1"/>
          <p:nvPr/>
        </p:nvSpPr>
        <p:spPr>
          <a:xfrm>
            <a:off x="593725" y="5328285"/>
            <a:ext cx="11632565" cy="398780"/>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自行设置一条贝塞尔曲线之后，可以看见直角坐标系右边就出现了这条曲线对应的</a:t>
            </a:r>
            <a:r>
              <a:rPr lang="en-US" sz="2000" b="0">
                <a:latin typeface="Consolas" panose="020B0609020204030204" charset="0"/>
                <a:ea typeface="宋体" panose="02010600030101010101" pitchFamily="2" charset="-122"/>
                <a:cs typeface="Times New Roman" panose="02020603050405020304" charset="0"/>
              </a:rPr>
              <a:t>jQuery</a:t>
            </a:r>
            <a:r>
              <a:rPr lang="zh-CN" sz="2000" b="0">
                <a:latin typeface="Consolas" panose="020B0609020204030204" charset="0"/>
                <a:ea typeface="宋体" panose="02010600030101010101" pitchFamily="2" charset="-122"/>
              </a:rPr>
              <a:t>代码了：</a:t>
            </a:r>
            <a:endParaRPr lang="zh-CN" altLang="en-US" sz="2000" b="0">
              <a:latin typeface="Consolas" panose="020B0609020204030204" charset="0"/>
              <a:ea typeface="宋体" panose="02010600030101010101" pitchFamily="2" charset="-122"/>
            </a:endParaRPr>
          </a:p>
        </p:txBody>
      </p:sp>
      <p:pic>
        <p:nvPicPr>
          <p:cNvPr id="5" name="图片 4"/>
          <p:cNvPicPr>
            <a:picLocks noChangeAspect="1"/>
          </p:cNvPicPr>
          <p:nvPr/>
        </p:nvPicPr>
        <p:blipFill>
          <a:blip r:embed="rId4"/>
          <a:stretch>
            <a:fillRect/>
          </a:stretch>
        </p:blipFill>
        <p:spPr>
          <a:xfrm>
            <a:off x="2248535" y="6007100"/>
            <a:ext cx="7061200" cy="570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2788285"/>
            <a:ext cx="7768590"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9.3 jQuery UI</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0" y="415925"/>
            <a:ext cx="9330690" cy="702945"/>
          </a:xfrm>
        </p:spPr>
        <p:txBody>
          <a:bodyPr/>
          <a:lstStyle/>
          <a:p>
            <a:r>
              <a:rPr lang="en-US" sz="2800" cap="none">
                <a:solidFill>
                  <a:schemeClr val="tx1"/>
                </a:solidFill>
                <a:uFillTx/>
              </a:rPr>
              <a:t>9</a:t>
            </a:r>
            <a:r>
              <a:rPr sz="2800" cap="none">
                <a:solidFill>
                  <a:schemeClr val="tx1"/>
                </a:solidFill>
                <a:uFillTx/>
              </a:rPr>
              <a:t>.3 jQuery UI </a:t>
            </a:r>
            <a:r>
              <a:rPr lang="en-US" sz="2800" cap="none">
                <a:solidFill>
                  <a:schemeClr val="tx1"/>
                </a:solidFill>
                <a:uFillTx/>
              </a:rPr>
              <a:t>- 插件的下载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752475" y="1236980"/>
            <a:ext cx="10172700" cy="4076700"/>
          </a:xfrm>
          <a:prstGeom prst="rect">
            <a:avLst/>
          </a:prstGeom>
          <a:noFill/>
          <a:ln w="9525">
            <a:noFill/>
          </a:ln>
        </p:spPr>
        <p:txBody>
          <a:bodyPr wrap="square">
            <a:spAutoFit/>
          </a:bodyPr>
          <a:lstStyle/>
          <a:p>
            <a:pPr marL="0" indent="0">
              <a:lnSpc>
                <a:spcPct val="180000"/>
              </a:lnSpc>
            </a:pPr>
            <a:r>
              <a:rPr lang="zh-CN" sz="2400" b="0">
                <a:latin typeface="Consolas" panose="020B0609020204030204" charset="0"/>
                <a:ea typeface="宋体" panose="02010600030101010101" pitchFamily="2" charset="-122"/>
              </a:rPr>
              <a:t>jQuery UI是jQuery基金会维护的一个官方插件，可以实现下列效果：</a:t>
            </a:r>
          </a:p>
          <a:p>
            <a:pPr marL="342900" indent="-342900">
              <a:lnSpc>
                <a:spcPct val="180000"/>
              </a:lnSpc>
              <a:buFont typeface="Wingdings" panose="05000000000000000000" charset="0"/>
              <a:buChar char="n"/>
            </a:pPr>
            <a:r>
              <a:rPr lang="zh-CN" sz="2400" b="0">
                <a:latin typeface="Consolas" panose="020B0609020204030204" charset="0"/>
                <a:ea typeface="宋体" panose="02010600030101010101" pitchFamily="2" charset="-122"/>
              </a:rPr>
              <a:t>Draggable制作允许用户拖拽的元素</a:t>
            </a:r>
          </a:p>
          <a:p>
            <a:pPr marL="342900" indent="-342900">
              <a:lnSpc>
                <a:spcPct val="180000"/>
              </a:lnSpc>
              <a:buFont typeface="Wingdings" panose="05000000000000000000" charset="0"/>
              <a:buChar char="n"/>
            </a:pPr>
            <a:r>
              <a:rPr lang="zh-CN" sz="2400" b="0">
                <a:latin typeface="Consolas" panose="020B0609020204030204" charset="0"/>
                <a:ea typeface="宋体" panose="02010600030101010101" pitchFamily="2" charset="-122"/>
              </a:rPr>
              <a:t>Droppable制作允许用户拖放的元素</a:t>
            </a:r>
          </a:p>
          <a:p>
            <a:pPr marL="342900" indent="-342900">
              <a:lnSpc>
                <a:spcPct val="180000"/>
              </a:lnSpc>
              <a:buFont typeface="Wingdings" panose="05000000000000000000" charset="0"/>
              <a:buChar char="n"/>
            </a:pPr>
            <a:r>
              <a:rPr lang="zh-CN" sz="2400" b="0">
                <a:latin typeface="Consolas" panose="020B0609020204030204" charset="0"/>
                <a:ea typeface="宋体" panose="02010600030101010101" pitchFamily="2" charset="-122"/>
              </a:rPr>
              <a:t>Resizable制作允许用户更改尺寸的元素</a:t>
            </a:r>
          </a:p>
          <a:p>
            <a:pPr marL="342900" indent="-342900">
              <a:lnSpc>
                <a:spcPct val="180000"/>
              </a:lnSpc>
              <a:buFont typeface="Wingdings" panose="05000000000000000000" charset="0"/>
              <a:buChar char="n"/>
            </a:pPr>
            <a:r>
              <a:rPr lang="zh-CN" sz="2400" b="0">
                <a:latin typeface="Consolas" panose="020B0609020204030204" charset="0"/>
                <a:ea typeface="宋体" panose="02010600030101010101" pitchFamily="2" charset="-122"/>
              </a:rPr>
              <a:t>Selectable制作允许用户用鼠标圈选的元素</a:t>
            </a:r>
          </a:p>
          <a:p>
            <a:pPr marL="342900" indent="-342900">
              <a:lnSpc>
                <a:spcPct val="180000"/>
              </a:lnSpc>
              <a:buFont typeface="Wingdings" panose="05000000000000000000" charset="0"/>
              <a:buChar char="n"/>
            </a:pPr>
            <a:r>
              <a:rPr lang="zh-CN" sz="2400" b="0">
                <a:latin typeface="Consolas" panose="020B0609020204030204" charset="0"/>
                <a:ea typeface="宋体" panose="02010600030101010101" pitchFamily="2" charset="-122"/>
              </a:rPr>
              <a:t>Sortable制作允许用户用鼠标进行排序的元素</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0" y="415925"/>
            <a:ext cx="9330690" cy="702945"/>
          </a:xfrm>
        </p:spPr>
        <p:txBody>
          <a:bodyPr/>
          <a:lstStyle/>
          <a:p>
            <a:r>
              <a:rPr lang="en-US" sz="2800" cap="none">
                <a:solidFill>
                  <a:schemeClr val="tx1"/>
                </a:solidFill>
                <a:uFillTx/>
              </a:rPr>
              <a:t>9</a:t>
            </a:r>
            <a:r>
              <a:rPr sz="2800" cap="none">
                <a:solidFill>
                  <a:schemeClr val="tx1"/>
                </a:solidFill>
                <a:uFillTx/>
              </a:rPr>
              <a:t>.3 jQuery UI </a:t>
            </a:r>
            <a:r>
              <a:rPr lang="en-US" sz="2800" cap="none">
                <a:solidFill>
                  <a:schemeClr val="tx1"/>
                </a:solidFill>
                <a:uFillTx/>
              </a:rPr>
              <a:t>- 插件的下载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704850" y="953770"/>
            <a:ext cx="10172700" cy="1198880"/>
          </a:xfrm>
          <a:prstGeom prst="rect">
            <a:avLst/>
          </a:prstGeom>
          <a:noFill/>
          <a:ln w="9525">
            <a:noFill/>
          </a:ln>
        </p:spPr>
        <p:txBody>
          <a:bodyPr wrap="square">
            <a:spAutoFit/>
          </a:bodyPr>
          <a:lstStyle/>
          <a:p>
            <a:pPr marL="0" indent="0">
              <a:lnSpc>
                <a:spcPct val="150000"/>
              </a:lnSpc>
            </a:pPr>
            <a:r>
              <a:rPr lang="zh-CN" sz="2400" b="0">
                <a:latin typeface="Consolas" panose="020B0609020204030204" charset="0"/>
                <a:ea typeface="宋体" panose="02010600030101010101" pitchFamily="2" charset="-122"/>
              </a:rPr>
              <a:t>jQuery UI的官方网站网址是http://jqueryui.com/，从官网上可以下载得到jQuery UI插件并可以查看文档，如图所示。</a:t>
            </a:r>
          </a:p>
        </p:txBody>
      </p:sp>
      <p:pic>
        <p:nvPicPr>
          <p:cNvPr id="139" name="图片 139"/>
          <p:cNvPicPr>
            <a:picLocks noChangeAspect="1"/>
          </p:cNvPicPr>
          <p:nvPr/>
        </p:nvPicPr>
        <p:blipFill>
          <a:blip r:embed="rId3"/>
          <a:stretch>
            <a:fillRect/>
          </a:stretch>
        </p:blipFill>
        <p:spPr>
          <a:xfrm>
            <a:off x="2378710" y="2290445"/>
            <a:ext cx="7434580" cy="3979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0" y="415925"/>
            <a:ext cx="9330690" cy="702945"/>
          </a:xfrm>
        </p:spPr>
        <p:txBody>
          <a:bodyPr/>
          <a:lstStyle/>
          <a:p>
            <a:r>
              <a:rPr lang="en-US" sz="2800" cap="none">
                <a:solidFill>
                  <a:schemeClr val="tx1"/>
                </a:solidFill>
                <a:uFillTx/>
              </a:rPr>
              <a:t>9</a:t>
            </a:r>
            <a:r>
              <a:rPr sz="2800" cap="none">
                <a:solidFill>
                  <a:schemeClr val="tx1"/>
                </a:solidFill>
                <a:uFillTx/>
              </a:rPr>
              <a:t>.3 jQuery UI </a:t>
            </a:r>
            <a:r>
              <a:rPr lang="en-US" sz="2800" cap="none">
                <a:solidFill>
                  <a:schemeClr val="tx1"/>
                </a:solidFill>
                <a:uFillTx/>
              </a:rPr>
              <a:t>- 插件的下载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704850" y="953770"/>
            <a:ext cx="10172700" cy="1198880"/>
          </a:xfrm>
          <a:prstGeom prst="rect">
            <a:avLst/>
          </a:prstGeom>
          <a:noFill/>
          <a:ln w="9525">
            <a:noFill/>
          </a:ln>
        </p:spPr>
        <p:txBody>
          <a:bodyPr wrap="square">
            <a:spAutoFit/>
          </a:bodyPr>
          <a:lstStyle/>
          <a:p>
            <a:pPr marL="0" indent="0">
              <a:lnSpc>
                <a:spcPct val="150000"/>
              </a:lnSpc>
            </a:pPr>
            <a:r>
              <a:rPr lang="zh-CN" sz="2400" b="0">
                <a:latin typeface="Consolas" panose="020B0609020204030204" charset="0"/>
                <a:ea typeface="宋体" panose="02010600030101010101" pitchFamily="2" charset="-122"/>
              </a:rPr>
              <a:t>在下载页面可以定制选择jQuery UI插件拥有的功能，默认情况下是所有功能都被选择，如图所示。</a:t>
            </a:r>
          </a:p>
        </p:txBody>
      </p:sp>
      <p:pic>
        <p:nvPicPr>
          <p:cNvPr id="141" name="图片 141"/>
          <p:cNvPicPr>
            <a:picLocks noChangeAspect="1"/>
          </p:cNvPicPr>
          <p:nvPr/>
        </p:nvPicPr>
        <p:blipFill>
          <a:blip r:embed="rId3"/>
          <a:stretch>
            <a:fillRect/>
          </a:stretch>
        </p:blipFill>
        <p:spPr>
          <a:xfrm>
            <a:off x="1948180" y="2152650"/>
            <a:ext cx="8136890" cy="44075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0" y="415925"/>
            <a:ext cx="9330690" cy="702945"/>
          </a:xfrm>
        </p:spPr>
        <p:txBody>
          <a:bodyPr/>
          <a:lstStyle/>
          <a:p>
            <a:r>
              <a:rPr lang="en-US" sz="2800" cap="none">
                <a:solidFill>
                  <a:schemeClr val="tx1"/>
                </a:solidFill>
                <a:uFillTx/>
              </a:rPr>
              <a:t>9</a:t>
            </a:r>
            <a:r>
              <a:rPr sz="2800" cap="none">
                <a:solidFill>
                  <a:schemeClr val="tx1"/>
                </a:solidFill>
                <a:uFillTx/>
              </a:rPr>
              <a:t>.3 jQuery UI </a:t>
            </a:r>
            <a:r>
              <a:rPr lang="en-US" sz="2800" cap="none">
                <a:solidFill>
                  <a:schemeClr val="tx1"/>
                </a:solidFill>
                <a:uFillTx/>
              </a:rPr>
              <a:t>- 制作拖拽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704850" y="953770"/>
            <a:ext cx="10172700" cy="645160"/>
          </a:xfrm>
          <a:prstGeom prst="rect">
            <a:avLst/>
          </a:prstGeom>
          <a:noFill/>
          <a:ln w="9525">
            <a:noFill/>
          </a:ln>
        </p:spPr>
        <p:txBody>
          <a:bodyPr wrap="square">
            <a:spAutoFit/>
          </a:bodyPr>
          <a:lstStyle/>
          <a:p>
            <a:pPr marL="0" indent="0">
              <a:lnSpc>
                <a:spcPct val="150000"/>
              </a:lnSpc>
            </a:pPr>
            <a:r>
              <a:rPr lang="zh-CN" sz="2400" b="0">
                <a:latin typeface="Consolas" panose="020B0609020204030204" charset="0"/>
                <a:ea typeface="宋体" panose="02010600030101010101" pitchFamily="2" charset="-122"/>
              </a:rPr>
              <a:t>jQuery UI插件实现拖拽的演示：</a:t>
            </a:r>
          </a:p>
        </p:txBody>
      </p:sp>
      <p:pic>
        <p:nvPicPr>
          <p:cNvPr id="4" name="图片 3"/>
          <p:cNvPicPr>
            <a:picLocks noChangeAspect="1"/>
          </p:cNvPicPr>
          <p:nvPr/>
        </p:nvPicPr>
        <p:blipFill>
          <a:blip r:embed="rId3"/>
          <a:stretch>
            <a:fillRect/>
          </a:stretch>
        </p:blipFill>
        <p:spPr>
          <a:xfrm>
            <a:off x="582295" y="2115185"/>
            <a:ext cx="4791710" cy="3808730"/>
          </a:xfrm>
          <a:prstGeom prst="rect">
            <a:avLst/>
          </a:prstGeom>
        </p:spPr>
      </p:pic>
      <p:pic>
        <p:nvPicPr>
          <p:cNvPr id="5" name="图片 4"/>
          <p:cNvPicPr>
            <a:picLocks noChangeAspect="1"/>
          </p:cNvPicPr>
          <p:nvPr/>
        </p:nvPicPr>
        <p:blipFill>
          <a:blip r:embed="rId4"/>
          <a:stretch>
            <a:fillRect/>
          </a:stretch>
        </p:blipFill>
        <p:spPr>
          <a:xfrm>
            <a:off x="5521325" y="2586355"/>
            <a:ext cx="6435090" cy="2894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0900" y="415925"/>
            <a:ext cx="9330690" cy="702945"/>
          </a:xfrm>
        </p:spPr>
        <p:txBody>
          <a:bodyPr/>
          <a:lstStyle/>
          <a:p>
            <a:r>
              <a:rPr lang="en-US" sz="2800" cap="none">
                <a:solidFill>
                  <a:schemeClr val="tx1"/>
                </a:solidFill>
                <a:uFillTx/>
              </a:rPr>
              <a:t>9</a:t>
            </a:r>
            <a:r>
              <a:rPr sz="2800" cap="none">
                <a:solidFill>
                  <a:schemeClr val="tx1"/>
                </a:solidFill>
                <a:uFillTx/>
              </a:rPr>
              <a:t>.3 jQuery UI </a:t>
            </a:r>
            <a:r>
              <a:rPr lang="en-US" sz="2800" cap="none">
                <a:solidFill>
                  <a:schemeClr val="tx1"/>
                </a:solidFill>
                <a:uFillTx/>
              </a:rPr>
              <a:t>- 制作拖拽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714375" y="883285"/>
            <a:ext cx="10172700" cy="570865"/>
          </a:xfrm>
          <a:prstGeom prst="rect">
            <a:avLst/>
          </a:prstGeom>
          <a:noFill/>
          <a:ln w="9525">
            <a:noFill/>
          </a:ln>
        </p:spPr>
        <p:txBody>
          <a:bodyPr wrap="square">
            <a:spAutoFit/>
          </a:bodyPr>
          <a:lstStyle/>
          <a:p>
            <a:pPr marL="0" indent="0">
              <a:lnSpc>
                <a:spcPct val="130000"/>
              </a:lnSpc>
            </a:pPr>
            <a:r>
              <a:rPr lang="zh-CN" sz="2400" b="0">
                <a:latin typeface="Consolas" panose="020B0609020204030204" charset="0"/>
                <a:ea typeface="宋体" panose="02010600030101010101" pitchFamily="2" charset="-122"/>
              </a:rPr>
              <a:t>让p标签可以在div.stage中被拖拽的效果，如图所示。</a:t>
            </a:r>
          </a:p>
        </p:txBody>
      </p:sp>
      <p:pic>
        <p:nvPicPr>
          <p:cNvPr id="6" name="图片 5"/>
          <p:cNvPicPr>
            <a:picLocks noChangeAspect="1"/>
          </p:cNvPicPr>
          <p:nvPr/>
        </p:nvPicPr>
        <p:blipFill>
          <a:blip r:embed="rId3"/>
          <a:stretch>
            <a:fillRect/>
          </a:stretch>
        </p:blipFill>
        <p:spPr>
          <a:xfrm>
            <a:off x="2120900" y="1671955"/>
            <a:ext cx="7528560" cy="4467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2340" y="300228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9.4 实战案例：拖拽相册</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37"/>
          <p:cNvSpPr/>
          <p:nvPr/>
        </p:nvSpPr>
        <p:spPr>
          <a:xfrm flipH="1">
            <a:off x="3613264" y="4263028"/>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7" name="五边形 37"/>
          <p:cNvSpPr/>
          <p:nvPr/>
        </p:nvSpPr>
        <p:spPr>
          <a:xfrm flipH="1">
            <a:off x="3613264" y="3528968"/>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0" name="五边形 37"/>
          <p:cNvSpPr/>
          <p:nvPr/>
        </p:nvSpPr>
        <p:spPr>
          <a:xfrm flipH="1">
            <a:off x="3613264" y="2794908"/>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1" name="五边形 37"/>
          <p:cNvSpPr/>
          <p:nvPr/>
        </p:nvSpPr>
        <p:spPr>
          <a:xfrm flipH="1">
            <a:off x="3613264" y="2060848"/>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grpSp>
        <p:nvGrpSpPr>
          <p:cNvPr id="8" name="组合 7"/>
          <p:cNvGrpSpPr/>
          <p:nvPr/>
        </p:nvGrpSpPr>
        <p:grpSpPr>
          <a:xfrm>
            <a:off x="0" y="2787650"/>
            <a:ext cx="3375660" cy="1264285"/>
            <a:chOff x="0" y="2090868"/>
            <a:chExt cx="4067944" cy="961765"/>
          </a:xfrm>
        </p:grpSpPr>
        <p:sp>
          <p:nvSpPr>
            <p:cNvPr id="2" name="五边形 1"/>
            <p:cNvSpPr/>
            <p:nvPr/>
          </p:nvSpPr>
          <p:spPr>
            <a:xfrm>
              <a:off x="0" y="2090868"/>
              <a:ext cx="4067944" cy="96176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1" name="TextBox 20"/>
            <p:cNvSpPr txBox="1"/>
            <p:nvPr/>
          </p:nvSpPr>
          <p:spPr>
            <a:xfrm>
              <a:off x="556893" y="2413307"/>
              <a:ext cx="1983832" cy="280656"/>
            </a:xfrm>
            <a:prstGeom prst="rect">
              <a:avLst/>
            </a:prstGeom>
            <a:noFill/>
          </p:spPr>
          <p:txBody>
            <a:bodyPr wrap="square" lIns="0" tIns="0" rIns="0" bIns="0" rtlCol="0">
              <a:spAutoFit/>
            </a:bodyPr>
            <a:lstStyle/>
            <a:p>
              <a:r>
                <a:rPr lang="en-US" altLang="zh-CN" sz="2400" dirty="0">
                  <a:solidFill>
                    <a:schemeClr val="bg1">
                      <a:lumMod val="95000"/>
                    </a:schemeClr>
                  </a:solidFill>
                  <a:latin typeface="Agency FB" panose="020B0503020202020204" pitchFamily="34" charset="0"/>
                  <a:ea typeface="微软雅黑" panose="020B0503020204020204" pitchFamily="34" charset="-122"/>
                </a:rPr>
                <a:t>CONTENTS</a:t>
              </a:r>
            </a:p>
          </p:txBody>
        </p:sp>
        <p:sp>
          <p:nvSpPr>
            <p:cNvPr id="20" name="TextBox 19"/>
            <p:cNvSpPr txBox="1"/>
            <p:nvPr/>
          </p:nvSpPr>
          <p:spPr>
            <a:xfrm>
              <a:off x="2827057" y="2221239"/>
              <a:ext cx="650659" cy="381614"/>
            </a:xfrm>
            <a:prstGeom prst="rect">
              <a:avLst/>
            </a:prstGeom>
            <a:noFill/>
          </p:spPr>
          <p:txBody>
            <a:bodyPr wrap="square" rtlCol="0">
              <a:spAutoFit/>
            </a:bodyPr>
            <a:lstStyle/>
            <a:p>
              <a:pPr algn="ctr"/>
              <a:r>
                <a:rPr lang="zh-CN" altLang="en-US" sz="2665" dirty="0">
                  <a:solidFill>
                    <a:schemeClr val="bg1">
                      <a:lumMod val="95000"/>
                    </a:schemeClr>
                  </a:solidFill>
                  <a:latin typeface="微软雅黑" panose="020B0503020204020204" pitchFamily="34" charset="-122"/>
                  <a:ea typeface="微软雅黑" panose="020B0503020204020204" pitchFamily="34" charset="-122"/>
                </a:rPr>
                <a:t>目录</a:t>
              </a:r>
            </a:p>
          </p:txBody>
        </p:sp>
      </p:grpSp>
      <p:sp>
        <p:nvSpPr>
          <p:cNvPr id="31" name="文本框 9"/>
          <p:cNvSpPr txBox="1"/>
          <p:nvPr/>
        </p:nvSpPr>
        <p:spPr>
          <a:xfrm>
            <a:off x="3888219" y="2186578"/>
            <a:ext cx="2954655"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9</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 引言</a:t>
            </a:r>
          </a:p>
        </p:txBody>
      </p:sp>
      <p:sp>
        <p:nvSpPr>
          <p:cNvPr id="9" name="矩形 8"/>
          <p:cNvSpPr/>
          <p:nvPr/>
        </p:nvSpPr>
        <p:spPr>
          <a:xfrm>
            <a:off x="0" y="0"/>
            <a:ext cx="260985" cy="6762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pic>
        <p:nvPicPr>
          <p:cNvPr id="5" name="图片 4" descr="图片1"/>
          <p:cNvPicPr>
            <a:picLocks noChangeAspect="1"/>
          </p:cNvPicPr>
          <p:nvPr/>
        </p:nvPicPr>
        <p:blipFill>
          <a:blip r:embed="rId3"/>
          <a:stretch>
            <a:fillRect/>
          </a:stretch>
        </p:blipFill>
        <p:spPr>
          <a:xfrm>
            <a:off x="365760" y="128905"/>
            <a:ext cx="2326640" cy="602615"/>
          </a:xfrm>
          <a:prstGeom prst="rect">
            <a:avLst/>
          </a:prstGeom>
        </p:spPr>
      </p:pic>
      <p:sp>
        <p:nvSpPr>
          <p:cNvPr id="58" name="文本框 9"/>
          <p:cNvSpPr txBox="1"/>
          <p:nvPr/>
        </p:nvSpPr>
        <p:spPr>
          <a:xfrm>
            <a:off x="3888219" y="2890158"/>
            <a:ext cx="3846195" cy="276860"/>
          </a:xfrm>
          <a:prstGeom prst="rect">
            <a:avLst/>
          </a:prstGeom>
          <a:noFill/>
        </p:spPr>
        <p:txBody>
          <a:bodyPr wrap="square" lIns="0" tIns="0" rIns="0" bIns="0" rtlCol="0">
            <a:spAutoFit/>
          </a:bodyPr>
          <a:lstStyle/>
          <a:p>
            <a:pPr marL="0" lvl="1"/>
            <a:r>
              <a:rPr 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9.2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jQuery Easie</a:t>
            </a:r>
          </a:p>
        </p:txBody>
      </p:sp>
      <p:sp>
        <p:nvSpPr>
          <p:cNvPr id="60" name="文本框 9"/>
          <p:cNvSpPr txBox="1"/>
          <p:nvPr/>
        </p:nvSpPr>
        <p:spPr>
          <a:xfrm>
            <a:off x="3888219" y="3654698"/>
            <a:ext cx="3874135"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9</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.3 jQuery UI</a:t>
            </a:r>
          </a:p>
        </p:txBody>
      </p:sp>
      <p:sp>
        <p:nvSpPr>
          <p:cNvPr id="62" name="文本框 9"/>
          <p:cNvSpPr txBox="1"/>
          <p:nvPr/>
        </p:nvSpPr>
        <p:spPr>
          <a:xfrm>
            <a:off x="3854564" y="4388758"/>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9.4 实战案例：拖拽相册</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3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300"/>
                                        <p:tgtEl>
                                          <p:spTgt spid="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300"/>
                                        <p:tgtEl>
                                          <p:spTgt spid="62"/>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0" grpId="0" bldLvl="0" animBg="1"/>
      <p:bldP spid="11" grpId="0" bldLvl="0" animBg="1"/>
      <p:bldP spid="31" grpId="0"/>
      <p:bldP spid="58" grpId="0"/>
      <p:bldP spid="60" grpId="0"/>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特效描述</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110934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如图所示，可以通过拖拽页面底部的拖拽条来切换图片的显示，最大的图片始终处于居中的位置。</a:t>
            </a:r>
          </a:p>
        </p:txBody>
      </p:sp>
      <p:pic>
        <p:nvPicPr>
          <p:cNvPr id="146" name="图片 146"/>
          <p:cNvPicPr>
            <a:picLocks noChangeAspect="1"/>
          </p:cNvPicPr>
          <p:nvPr/>
        </p:nvPicPr>
        <p:blipFill>
          <a:blip r:embed="rId3"/>
          <a:stretch>
            <a:fillRect/>
          </a:stretch>
        </p:blipFill>
        <p:spPr>
          <a:xfrm>
            <a:off x="2288540" y="1983740"/>
            <a:ext cx="8124825" cy="4264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布局准备</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96710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HTML代码：</a:t>
            </a:r>
          </a:p>
        </p:txBody>
      </p:sp>
      <p:pic>
        <p:nvPicPr>
          <p:cNvPr id="5" name="图片 4"/>
          <p:cNvPicPr>
            <a:picLocks noChangeAspect="1"/>
          </p:cNvPicPr>
          <p:nvPr/>
        </p:nvPicPr>
        <p:blipFill>
          <a:blip r:embed="rId3"/>
          <a:stretch>
            <a:fillRect/>
          </a:stretch>
        </p:blipFill>
        <p:spPr>
          <a:xfrm>
            <a:off x="2313940" y="1900555"/>
            <a:ext cx="5400040" cy="2653030"/>
          </a:xfrm>
          <a:prstGeom prst="rect">
            <a:avLst/>
          </a:prstGeom>
        </p:spPr>
      </p:pic>
      <p:sp>
        <p:nvSpPr>
          <p:cNvPr id="100" name="文本框 99"/>
          <p:cNvSpPr txBox="1"/>
          <p:nvPr/>
        </p:nvSpPr>
        <p:spPr>
          <a:xfrm>
            <a:off x="650875" y="4649470"/>
            <a:ext cx="10890885" cy="1260475"/>
          </a:xfrm>
          <a:prstGeom prst="rect">
            <a:avLst/>
          </a:prstGeom>
          <a:noFill/>
          <a:ln w="9525">
            <a:noFill/>
          </a:ln>
        </p:spPr>
        <p:txBody>
          <a:bodyPr wrap="square">
            <a:spAutoFit/>
          </a:bodyPr>
          <a:lstStyle/>
          <a:p>
            <a:pPr marL="0" indent="0">
              <a:lnSpc>
                <a:spcPct val="190000"/>
              </a:lnSpc>
            </a:pPr>
            <a:r>
              <a:rPr lang="zh-CN" sz="2000" b="0">
                <a:latin typeface="Consolas" panose="020B0609020204030204" charset="0"/>
                <a:ea typeface="宋体" panose="02010600030101010101" pitchFamily="2" charset="-122"/>
              </a:rPr>
              <a:t>因为我们希望使用</a:t>
            </a:r>
            <a:r>
              <a:rPr lang="en-US" sz="2000" b="0">
                <a:latin typeface="Consolas" panose="020B0609020204030204" charset="0"/>
                <a:ea typeface="宋体" panose="02010600030101010101" pitchFamily="2" charset="-122"/>
                <a:cs typeface="Times New Roman" panose="02020603050405020304" charset="0"/>
              </a:rPr>
              <a:t>jQuery</a:t>
            </a:r>
            <a:r>
              <a:rPr lang="zh-CN" sz="2000" b="0">
                <a:latin typeface="Consolas" panose="020B0609020204030204" charset="0"/>
                <a:ea typeface="宋体" panose="02010600030101010101" pitchFamily="2" charset="-122"/>
              </a:rPr>
              <a:t>创建节点功能动态创建所有的图片节点，所以</a:t>
            </a:r>
            <a:r>
              <a:rPr lang="en-US" sz="2000" b="0">
                <a:latin typeface="Consolas" panose="020B0609020204030204" charset="0"/>
                <a:ea typeface="宋体" panose="02010600030101010101" pitchFamily="2" charset="-122"/>
              </a:rPr>
              <a:t>HTML</a:t>
            </a:r>
            <a:r>
              <a:rPr lang="zh-CN" sz="2000" b="0">
                <a:latin typeface="Consolas" panose="020B0609020204030204" charset="0"/>
                <a:ea typeface="宋体" panose="02010600030101010101" pitchFamily="2" charset="-122"/>
              </a:rPr>
              <a:t>中的</a:t>
            </a:r>
            <a:r>
              <a:rPr lang="en-US" sz="2000" b="0">
                <a:latin typeface="Consolas" panose="020B0609020204030204" charset="0"/>
                <a:ea typeface="宋体" panose="02010600030101010101" pitchFamily="2" charset="-122"/>
              </a:rPr>
              <a:t>ul</a:t>
            </a:r>
            <a:r>
              <a:rPr lang="zh-CN" sz="2000" b="0">
                <a:latin typeface="Consolas" panose="020B0609020204030204" charset="0"/>
                <a:ea typeface="宋体" panose="02010600030101010101" pitchFamily="2" charset="-122"/>
              </a:rPr>
              <a:t>是空标签。</a:t>
            </a:r>
            <a:r>
              <a:rPr lang="en-US" sz="2000" b="0">
                <a:latin typeface="Consolas" panose="020B0609020204030204" charset="0"/>
                <a:ea typeface="宋体" panose="02010600030101010101" pitchFamily="2" charset="-122"/>
              </a:rPr>
              <a:t>d</a:t>
            </a:r>
            <a:r>
              <a:rPr lang="en-US" sz="2000" b="0">
                <a:latin typeface="Consolas" panose="020B0609020204030204" charset="0"/>
                <a:ea typeface="宋体" panose="02010600030101010101" pitchFamily="2" charset="-122"/>
                <a:cs typeface="Times New Roman" panose="02020603050405020304" charset="0"/>
              </a:rPr>
              <a:t>iv.bar</a:t>
            </a:r>
            <a:r>
              <a:rPr lang="zh-CN" sz="2000" b="0">
                <a:latin typeface="Consolas" panose="020B0609020204030204" charset="0"/>
                <a:ea typeface="宋体" panose="02010600030101010101" pitchFamily="2" charset="-122"/>
              </a:rPr>
              <a:t>盒子表示滑道，内部的</a:t>
            </a:r>
            <a:r>
              <a:rPr lang="en-US" sz="2000" b="0">
                <a:latin typeface="Consolas" panose="020B0609020204030204" charset="0"/>
                <a:ea typeface="宋体" panose="02010600030101010101" pitchFamily="2" charset="-122"/>
                <a:cs typeface="Times New Roman" panose="02020603050405020304" charset="0"/>
              </a:rPr>
              <a:t>b</a:t>
            </a:r>
            <a:r>
              <a:rPr lang="zh-CN" sz="2000" b="0">
                <a:latin typeface="Consolas" panose="020B0609020204030204" charset="0"/>
                <a:ea typeface="宋体" panose="02010600030101010101" pitchFamily="2" charset="-122"/>
              </a:rPr>
              <a:t>标签是它的滑块。</a:t>
            </a:r>
            <a:endParaRPr lang="zh-CN" altLang="en-US" sz="2000" b="0">
              <a:latin typeface="Consolas" panose="020B0609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布局准备</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96710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书写CSS代码：</a:t>
            </a:r>
          </a:p>
        </p:txBody>
      </p:sp>
      <p:pic>
        <p:nvPicPr>
          <p:cNvPr id="4" name="图片 3"/>
          <p:cNvPicPr>
            <a:picLocks noChangeAspect="1"/>
          </p:cNvPicPr>
          <p:nvPr/>
        </p:nvPicPr>
        <p:blipFill>
          <a:blip r:embed="rId3"/>
          <a:stretch>
            <a:fillRect/>
          </a:stretch>
        </p:blipFill>
        <p:spPr>
          <a:xfrm>
            <a:off x="2701290" y="1250315"/>
            <a:ext cx="4378960" cy="5534025"/>
          </a:xfrm>
          <a:prstGeom prst="rect">
            <a:avLst/>
          </a:prstGeom>
        </p:spPr>
      </p:pic>
      <p:pic>
        <p:nvPicPr>
          <p:cNvPr id="6" name="图片 5"/>
          <p:cNvPicPr>
            <a:picLocks noChangeAspect="1"/>
          </p:cNvPicPr>
          <p:nvPr/>
        </p:nvPicPr>
        <p:blipFill>
          <a:blip r:embed="rId4"/>
          <a:stretch>
            <a:fillRect/>
          </a:stretch>
        </p:blipFill>
        <p:spPr>
          <a:xfrm>
            <a:off x="7433310" y="1250315"/>
            <a:ext cx="4470400" cy="5410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967105"/>
            <a:ext cx="11040110" cy="614045"/>
          </a:xfrm>
          <a:prstGeom prst="rect">
            <a:avLst/>
          </a:prstGeom>
          <a:noFill/>
          <a:ln w="9525">
            <a:noFill/>
          </a:ln>
        </p:spPr>
        <p:txBody>
          <a:bodyPr wrap="square">
            <a:spAutoFit/>
          </a:bodyPr>
          <a:lstStyle/>
          <a:p>
            <a:pPr marL="0" indent="0">
              <a:lnSpc>
                <a:spcPct val="170000"/>
              </a:lnSpc>
            </a:pPr>
            <a:r>
              <a:rPr lang="zh-CN" sz="2000">
                <a:latin typeface="Consolas" panose="020B0609020204030204" charset="0"/>
                <a:ea typeface="宋体" panose="02010600030101010101" pitchFamily="2" charset="-122"/>
              </a:rPr>
              <a:t>通过jQuery代码动态设置30张图片上树。</a:t>
            </a:r>
          </a:p>
        </p:txBody>
      </p:sp>
      <p:pic>
        <p:nvPicPr>
          <p:cNvPr id="5" name="图片 4"/>
          <p:cNvPicPr>
            <a:picLocks noChangeAspect="1"/>
          </p:cNvPicPr>
          <p:nvPr/>
        </p:nvPicPr>
        <p:blipFill>
          <a:blip r:embed="rId3"/>
          <a:stretch>
            <a:fillRect/>
          </a:stretch>
        </p:blipFill>
        <p:spPr>
          <a:xfrm>
            <a:off x="2275840" y="2013585"/>
            <a:ext cx="6958965" cy="2193290"/>
          </a:xfrm>
          <a:prstGeom prst="rect">
            <a:avLst/>
          </a:prstGeom>
        </p:spPr>
      </p:pic>
      <p:sp>
        <p:nvSpPr>
          <p:cNvPr id="100" name="文本框 99"/>
          <p:cNvSpPr txBox="1"/>
          <p:nvPr/>
        </p:nvSpPr>
        <p:spPr>
          <a:xfrm>
            <a:off x="648335" y="4639310"/>
            <a:ext cx="11147425" cy="1137285"/>
          </a:xfrm>
          <a:prstGeom prst="rect">
            <a:avLst/>
          </a:prstGeom>
          <a:noFill/>
          <a:ln w="9525">
            <a:noFill/>
          </a:ln>
        </p:spPr>
        <p:txBody>
          <a:bodyPr wrap="square">
            <a:spAutoFit/>
          </a:bodyPr>
          <a:lstStyle/>
          <a:p>
            <a:pPr marL="0" indent="0">
              <a:lnSpc>
                <a:spcPct val="170000"/>
              </a:lnSpc>
            </a:pPr>
            <a:r>
              <a:rPr lang="zh-CN" sz="2000" b="0">
                <a:latin typeface="Consolas" panose="020B0609020204030204" charset="0"/>
                <a:ea typeface="宋体" panose="02010600030101010101" pitchFamily="2" charset="-122"/>
              </a:rPr>
              <a:t>使用</a:t>
            </a:r>
            <a:r>
              <a:rPr lang="en-US" sz="2000" b="0">
                <a:latin typeface="Consolas" panose="020B0609020204030204" charset="0"/>
                <a:ea typeface="宋体" panose="02010600030101010101" pitchFamily="2" charset="-122"/>
                <a:cs typeface="Times New Roman" panose="02020603050405020304" charset="0"/>
              </a:rPr>
              <a:t>for</a:t>
            </a:r>
            <a:r>
              <a:rPr lang="zh-CN" sz="2000" b="0">
                <a:latin typeface="Consolas" panose="020B0609020204030204" charset="0"/>
                <a:ea typeface="宋体" panose="02010600030101010101" pitchFamily="2" charset="-122"/>
              </a:rPr>
              <a:t>循环语句创建了</a:t>
            </a:r>
            <a:r>
              <a:rPr lang="en-US" sz="2000" b="0">
                <a:latin typeface="Consolas" panose="020B0609020204030204" charset="0"/>
                <a:ea typeface="宋体" panose="02010600030101010101" pitchFamily="2" charset="-122"/>
              </a:rPr>
              <a:t>3</a:t>
            </a:r>
            <a:r>
              <a:rPr lang="en-US" sz="2000" b="0">
                <a:latin typeface="Consolas" panose="020B0609020204030204" charset="0"/>
                <a:ea typeface="宋体" panose="02010600030101010101" pitchFamily="2" charset="-122"/>
                <a:cs typeface="Times New Roman" panose="02020603050405020304" charset="0"/>
              </a:rPr>
              <a:t>0</a:t>
            </a:r>
            <a:r>
              <a:rPr lang="zh-CN" sz="2000" b="0">
                <a:latin typeface="Consolas" panose="020B0609020204030204" charset="0"/>
                <a:ea typeface="宋体" panose="02010600030101010101" pitchFamily="2" charset="-122"/>
              </a:rPr>
              <a:t>个</a:t>
            </a:r>
            <a:r>
              <a:rPr lang="en-US" sz="2000" b="0">
                <a:latin typeface="Consolas" panose="020B0609020204030204" charset="0"/>
                <a:ea typeface="宋体" panose="02010600030101010101" pitchFamily="2" charset="-122"/>
                <a:cs typeface="Times New Roman" panose="02020603050405020304" charset="0"/>
              </a:rPr>
              <a:t>li</a:t>
            </a:r>
            <a:r>
              <a:rPr lang="zh-CN" sz="2000" b="0">
                <a:latin typeface="Consolas" panose="020B0609020204030204" charset="0"/>
                <a:ea typeface="宋体" panose="02010600030101010101" pitchFamily="2" charset="-122"/>
              </a:rPr>
              <a:t>标签，并且设置了它们的宽度和高度。由于</a:t>
            </a:r>
            <a:r>
              <a:rPr lang="en-US" sz="2000" b="0">
                <a:latin typeface="Consolas" panose="020B0609020204030204" charset="0"/>
                <a:ea typeface="宋体" panose="02010600030101010101" pitchFamily="2" charset="-122"/>
              </a:rPr>
              <a:t>0</a:t>
            </a:r>
            <a:r>
              <a:rPr lang="zh-CN" sz="2000" b="0">
                <a:latin typeface="Consolas" panose="020B0609020204030204" charset="0"/>
                <a:ea typeface="宋体" panose="02010600030101010101" pitchFamily="2" charset="-122"/>
              </a:rPr>
              <a:t>号图片是大图，所以使用三元运算符单独设置了</a:t>
            </a:r>
            <a:r>
              <a:rPr lang="en-US" sz="2000" b="0">
                <a:latin typeface="Consolas" panose="020B0609020204030204" charset="0"/>
                <a:ea typeface="宋体" panose="02010600030101010101" pitchFamily="2" charset="-122"/>
              </a:rPr>
              <a:t>0</a:t>
            </a:r>
            <a:r>
              <a:rPr lang="zh-CN" sz="2000" b="0">
                <a:latin typeface="Consolas" panose="020B0609020204030204" charset="0"/>
                <a:ea typeface="宋体" panose="02010600030101010101" pitchFamily="2" charset="-122"/>
              </a:rPr>
              <a:t>号图片的宽度和高度。</a:t>
            </a:r>
            <a:endParaRPr lang="zh-CN" altLang="en-US" sz="2000" b="0">
              <a:latin typeface="Consolas" panose="020B0609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834390"/>
            <a:ext cx="11040110" cy="614045"/>
          </a:xfrm>
          <a:prstGeom prst="rect">
            <a:avLst/>
          </a:prstGeom>
          <a:noFill/>
          <a:ln w="9525">
            <a:noFill/>
          </a:ln>
        </p:spPr>
        <p:txBody>
          <a:bodyPr wrap="square">
            <a:spAutoFit/>
          </a:bodyPr>
          <a:lstStyle/>
          <a:p>
            <a:pPr marL="0" indent="0">
              <a:lnSpc>
                <a:spcPct val="170000"/>
              </a:lnSpc>
            </a:pPr>
            <a:r>
              <a:rPr lang="zh-CN" sz="2000">
                <a:latin typeface="Consolas" panose="020B0609020204030204" charset="0"/>
                <a:ea typeface="宋体" panose="02010600030101010101" pitchFamily="2" charset="-122"/>
              </a:rPr>
              <a:t>使用循环语句批量设置大于信号量和小于信号量的图片的位置以及宽度：</a:t>
            </a:r>
          </a:p>
        </p:txBody>
      </p:sp>
      <p:pic>
        <p:nvPicPr>
          <p:cNvPr id="4" name="图片 3"/>
          <p:cNvPicPr>
            <a:picLocks noChangeAspect="1"/>
          </p:cNvPicPr>
          <p:nvPr/>
        </p:nvPicPr>
        <p:blipFill>
          <a:blip r:embed="rId3"/>
          <a:stretch>
            <a:fillRect/>
          </a:stretch>
        </p:blipFill>
        <p:spPr>
          <a:xfrm>
            <a:off x="2825115" y="1589405"/>
            <a:ext cx="6061075" cy="4886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834390"/>
            <a:ext cx="11040110" cy="614045"/>
          </a:xfrm>
          <a:prstGeom prst="rect">
            <a:avLst/>
          </a:prstGeom>
          <a:noFill/>
          <a:ln w="9525">
            <a:noFill/>
          </a:ln>
        </p:spPr>
        <p:txBody>
          <a:bodyPr wrap="square">
            <a:spAutoFit/>
          </a:bodyPr>
          <a:lstStyle/>
          <a:p>
            <a:pPr marL="0" indent="0">
              <a:lnSpc>
                <a:spcPct val="170000"/>
              </a:lnSpc>
            </a:pPr>
            <a:r>
              <a:rPr lang="zh-CN" sz="2000">
                <a:latin typeface="Consolas" panose="020B0609020204030204" charset="0"/>
                <a:ea typeface="宋体" panose="02010600030101010101" pitchFamily="2" charset="-122"/>
              </a:rPr>
              <a:t>书写拖拽代码：</a:t>
            </a:r>
          </a:p>
        </p:txBody>
      </p:sp>
      <p:pic>
        <p:nvPicPr>
          <p:cNvPr id="5" name="图片 4"/>
          <p:cNvPicPr>
            <a:picLocks noChangeAspect="1"/>
          </p:cNvPicPr>
          <p:nvPr/>
        </p:nvPicPr>
        <p:blipFill>
          <a:blip r:embed="rId3"/>
          <a:stretch>
            <a:fillRect/>
          </a:stretch>
        </p:blipFill>
        <p:spPr>
          <a:xfrm>
            <a:off x="2291080" y="1552575"/>
            <a:ext cx="7221220" cy="4993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95325" y="802005"/>
            <a:ext cx="11040110" cy="583565"/>
          </a:xfrm>
          <a:prstGeom prst="rect">
            <a:avLst/>
          </a:prstGeom>
          <a:noFill/>
          <a:ln w="9525">
            <a:noFill/>
          </a:ln>
        </p:spPr>
        <p:txBody>
          <a:bodyPr wrap="square">
            <a:spAutoFit/>
          </a:bodyPr>
          <a:lstStyle/>
          <a:p>
            <a:pPr marL="0" indent="0">
              <a:lnSpc>
                <a:spcPct val="160000"/>
              </a:lnSpc>
            </a:pPr>
            <a:r>
              <a:rPr lang="zh-CN" sz="2000">
                <a:latin typeface="Consolas" panose="020B0609020204030204" charset="0"/>
                <a:ea typeface="宋体" panose="02010600030101010101" pitchFamily="2" charset="-122"/>
              </a:rPr>
              <a:t>程序的完整jQuery代码如下：</a:t>
            </a:r>
          </a:p>
        </p:txBody>
      </p:sp>
      <p:pic>
        <p:nvPicPr>
          <p:cNvPr id="4" name="图片 3"/>
          <p:cNvPicPr>
            <a:picLocks noChangeAspect="1"/>
          </p:cNvPicPr>
          <p:nvPr/>
        </p:nvPicPr>
        <p:blipFill>
          <a:blip r:embed="rId3"/>
          <a:stretch>
            <a:fillRect/>
          </a:stretch>
        </p:blipFill>
        <p:spPr>
          <a:xfrm>
            <a:off x="2603500" y="1385570"/>
            <a:ext cx="6588760" cy="5392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9.4 实战案例：拖拽相册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95325" y="802005"/>
            <a:ext cx="11040110" cy="583565"/>
          </a:xfrm>
          <a:prstGeom prst="rect">
            <a:avLst/>
          </a:prstGeom>
          <a:noFill/>
          <a:ln w="9525">
            <a:noFill/>
          </a:ln>
        </p:spPr>
        <p:txBody>
          <a:bodyPr wrap="square">
            <a:spAutoFit/>
          </a:bodyPr>
          <a:lstStyle/>
          <a:p>
            <a:pPr marL="0" indent="0">
              <a:lnSpc>
                <a:spcPct val="160000"/>
              </a:lnSpc>
            </a:pPr>
            <a:r>
              <a:rPr lang="zh-CN" sz="2000">
                <a:latin typeface="Consolas" panose="020B0609020204030204" charset="0"/>
                <a:ea typeface="宋体" panose="02010600030101010101" pitchFamily="2" charset="-122"/>
              </a:rPr>
              <a:t>程序的完整jQuery代码如下：</a:t>
            </a:r>
          </a:p>
        </p:txBody>
      </p:sp>
      <p:pic>
        <p:nvPicPr>
          <p:cNvPr id="5" name="图片 4"/>
          <p:cNvPicPr>
            <a:picLocks noChangeAspect="1"/>
          </p:cNvPicPr>
          <p:nvPr/>
        </p:nvPicPr>
        <p:blipFill>
          <a:blip r:embed="rId3"/>
          <a:stretch>
            <a:fillRect/>
          </a:stretch>
        </p:blipFill>
        <p:spPr>
          <a:xfrm>
            <a:off x="2657475" y="1385570"/>
            <a:ext cx="5807710" cy="5448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9.1 引言</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9</a:t>
            </a:r>
            <a:r>
              <a:rPr cap="none">
                <a:solidFill>
                  <a:schemeClr val="tx1"/>
                </a:solidFill>
                <a:uFillTx/>
              </a:rPr>
              <a:t>.1 引言</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23240" y="1002030"/>
            <a:ext cx="11504930" cy="1641475"/>
          </a:xfrm>
          <a:prstGeom prst="rect">
            <a:avLst/>
          </a:prstGeom>
          <a:noFill/>
          <a:ln w="9525">
            <a:noFill/>
          </a:ln>
        </p:spPr>
        <p:txBody>
          <a:bodyPr wrap="square">
            <a:spAutoFit/>
          </a:bodyPr>
          <a:lstStyle/>
          <a:p>
            <a:pPr marL="0" indent="0">
              <a:lnSpc>
                <a:spcPct val="210000"/>
              </a:lnSpc>
            </a:pPr>
            <a:r>
              <a:rPr sz="2400" b="0">
                <a:latin typeface="Consolas" panose="020B0609020204030204" charset="0"/>
                <a:ea typeface="宋体" panose="02010600030101010101" pitchFamily="2" charset="-122"/>
              </a:rPr>
              <a:t>jQuery插件可以从jQuery官网搜索下载，网址为https://plugins.jquery.com/，如图所示。</a:t>
            </a:r>
          </a:p>
        </p:txBody>
      </p:sp>
      <p:pic>
        <p:nvPicPr>
          <p:cNvPr id="114" name="图片 114"/>
          <p:cNvPicPr>
            <a:picLocks noChangeAspect="1"/>
          </p:cNvPicPr>
          <p:nvPr/>
        </p:nvPicPr>
        <p:blipFill>
          <a:blip r:embed="rId3"/>
          <a:stretch>
            <a:fillRect/>
          </a:stretch>
        </p:blipFill>
        <p:spPr>
          <a:xfrm>
            <a:off x="2647950" y="2278380"/>
            <a:ext cx="7255510" cy="39300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9.2 jQuery Easie</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插件的下载</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57530" y="910590"/>
            <a:ext cx="11543665" cy="1076325"/>
          </a:xfrm>
          <a:prstGeom prst="rect">
            <a:avLst/>
          </a:prstGeom>
          <a:noFill/>
          <a:ln w="9525">
            <a:noFill/>
          </a:ln>
        </p:spPr>
        <p:txBody>
          <a:bodyPr wrap="square">
            <a:spAutoFit/>
          </a:bodyPr>
          <a:lstStyle/>
          <a:p>
            <a:pPr marL="0" indent="0">
              <a:lnSpc>
                <a:spcPct val="160000"/>
              </a:lnSpc>
            </a:pPr>
            <a:r>
              <a:rPr sz="2000" b="0">
                <a:latin typeface="Consolas" panose="020B0609020204030204" charset="0"/>
                <a:ea typeface="宋体" panose="02010600030101010101" pitchFamily="2" charset="-122"/>
              </a:rPr>
              <a:t>首先访问网址https://plugins.jquery.com/easie/下载此插件，点击页面右上角的Download now按钮即可下载，如图所示。</a:t>
            </a:r>
          </a:p>
        </p:txBody>
      </p:sp>
      <p:pic>
        <p:nvPicPr>
          <p:cNvPr id="63" name="图片 63"/>
          <p:cNvPicPr>
            <a:picLocks noChangeAspect="1"/>
          </p:cNvPicPr>
          <p:nvPr/>
        </p:nvPicPr>
        <p:blipFill>
          <a:blip r:embed="rId3"/>
          <a:stretch>
            <a:fillRect/>
          </a:stretch>
        </p:blipFill>
        <p:spPr>
          <a:xfrm>
            <a:off x="1781810" y="2374900"/>
            <a:ext cx="8420735" cy="3279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使用插件</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57530" y="910590"/>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使用编辑器打开它，可见内部提供了很多函数，这些函数就是“缓动”函数，使用数学方法定义了一些运动的形式，如图所示。</a:t>
            </a:r>
          </a:p>
        </p:txBody>
      </p:sp>
      <p:pic>
        <p:nvPicPr>
          <p:cNvPr id="110" name="图片 110"/>
          <p:cNvPicPr>
            <a:picLocks noChangeAspect="1"/>
          </p:cNvPicPr>
          <p:nvPr/>
        </p:nvPicPr>
        <p:blipFill>
          <a:blip r:embed="rId3"/>
          <a:stretch>
            <a:fillRect/>
          </a:stretch>
        </p:blipFill>
        <p:spPr>
          <a:xfrm>
            <a:off x="3417570" y="1622425"/>
            <a:ext cx="5984875" cy="4933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使用插件</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57530"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书写代码测试这个插件。</a:t>
            </a:r>
          </a:p>
        </p:txBody>
      </p:sp>
      <p:pic>
        <p:nvPicPr>
          <p:cNvPr id="3" name="图片 2"/>
          <p:cNvPicPr>
            <a:picLocks noChangeAspect="1"/>
          </p:cNvPicPr>
          <p:nvPr/>
        </p:nvPicPr>
        <p:blipFill>
          <a:blip r:embed="rId3"/>
          <a:stretch>
            <a:fillRect/>
          </a:stretch>
        </p:blipFill>
        <p:spPr>
          <a:xfrm>
            <a:off x="1732915" y="1837690"/>
            <a:ext cx="8938260" cy="4248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9.2 jQuery Easie - 使用插件</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20065" y="1090295"/>
            <a:ext cx="11543665" cy="10147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打开浏览器查看效果，可见三个盒子同时出发，并且同时抵达，但是中途有的盒子跑得快，有的盒子跑得慢 —— 这就是缓动效果，如图所示。</a:t>
            </a:r>
          </a:p>
        </p:txBody>
      </p:sp>
      <p:pic>
        <p:nvPicPr>
          <p:cNvPr id="5" name="图片 4"/>
          <p:cNvPicPr>
            <a:picLocks noChangeAspect="1"/>
          </p:cNvPicPr>
          <p:nvPr/>
        </p:nvPicPr>
        <p:blipFill>
          <a:blip r:embed="rId3"/>
          <a:stretch>
            <a:fillRect/>
          </a:stretch>
        </p:blipFill>
        <p:spPr>
          <a:xfrm>
            <a:off x="520065" y="2990215"/>
            <a:ext cx="11316335" cy="1926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FFFFFF"/>
      </a:dk2>
      <a:lt2>
        <a:srgbClr val="18B4C3"/>
      </a:lt2>
      <a:accent1>
        <a:srgbClr val="BD0000"/>
      </a:accent1>
      <a:accent2>
        <a:srgbClr val="FFC000"/>
      </a:accent2>
      <a:accent3>
        <a:srgbClr val="40464A"/>
      </a:accent3>
      <a:accent4>
        <a:srgbClr val="9CC35D"/>
      </a:accent4>
      <a:accent5>
        <a:srgbClr val="FFFFFF"/>
      </a:accent5>
      <a:accent6>
        <a:srgbClr val="FF6600"/>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Words>
  <Application>Microsoft Office PowerPoint</Application>
  <PresentationFormat>宽屏</PresentationFormat>
  <Paragraphs>92</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Swis721 Lt BT</vt:lpstr>
      <vt:lpstr>宋体</vt:lpstr>
      <vt:lpstr>微软雅黑</vt:lpstr>
      <vt:lpstr>Agency FB</vt:lpstr>
      <vt:lpstr>Arial</vt:lpstr>
      <vt:lpstr>Calibri</vt:lpstr>
      <vt:lpstr>Consolas</vt:lpstr>
      <vt:lpstr>LilyUPC</vt:lpstr>
      <vt:lpstr>Times New Roman</vt:lpstr>
      <vt:lpstr>Wingdings</vt:lpstr>
      <vt:lpstr>Office 主题​​</vt:lpstr>
      <vt:lpstr>PowerPoint 演示文稿</vt:lpstr>
      <vt:lpstr>PowerPoint 演示文稿</vt:lpstr>
      <vt:lpstr>PowerPoint 演示文稿</vt:lpstr>
      <vt:lpstr>9.1 引言</vt:lpstr>
      <vt:lpstr>PowerPoint 演示文稿</vt:lpstr>
      <vt:lpstr>9.2 jQuery Easie - 插件的下载</vt:lpstr>
      <vt:lpstr>9.2 jQuery Easie - 使用插件</vt:lpstr>
      <vt:lpstr>9.2 jQuery Easie - 使用插件</vt:lpstr>
      <vt:lpstr>9.2 jQuery Easie - 使用插件</vt:lpstr>
      <vt:lpstr>9.2 jQuery Easie - 贝塞尔曲线</vt:lpstr>
      <vt:lpstr>9.2 jQuery Easie - 贝塞尔曲线</vt:lpstr>
      <vt:lpstr>9.2 jQuery Easie - 贝塞尔曲线</vt:lpstr>
      <vt:lpstr>PowerPoint 演示文稿</vt:lpstr>
      <vt:lpstr>9.3 jQuery UI - 插件的下载</vt:lpstr>
      <vt:lpstr>9.3 jQuery UI - 插件的下载</vt:lpstr>
      <vt:lpstr>9.3 jQuery UI - 插件的下载</vt:lpstr>
      <vt:lpstr>9.3 jQuery UI - 制作拖拽</vt:lpstr>
      <vt:lpstr>9.3 jQuery UI - 制作拖拽</vt:lpstr>
      <vt:lpstr>PowerPoint 演示文稿</vt:lpstr>
      <vt:lpstr>9.4 实战案例：拖拽相册 - 特效描述</vt:lpstr>
      <vt:lpstr>9.4 实战案例：拖拽相册 - 布局准备</vt:lpstr>
      <vt:lpstr>9.4 实战案例：拖拽相册 - 布局准备</vt:lpstr>
      <vt:lpstr>9.4 实战案例：拖拽相册 - jQuery代码书写</vt:lpstr>
      <vt:lpstr>9.4 实战案例：拖拽相册 - jQuery代码书写</vt:lpstr>
      <vt:lpstr>9.4 实战案例：拖拽相册 - jQuery代码书写</vt:lpstr>
      <vt:lpstr>9.4 实战案例：拖拽相册 -完整代码</vt:lpstr>
      <vt:lpstr>9.4 实战案例：拖拽相册 -完整代码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Danny</cp:lastModifiedBy>
  <cp:revision>923</cp:revision>
  <dcterms:created xsi:type="dcterms:W3CDTF">2015-04-24T01:01:00Z</dcterms:created>
  <dcterms:modified xsi:type="dcterms:W3CDTF">2018-11-29T11:11:17Z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2052-11.1.0.8135</vt:lpwstr>
  </property>
</Properties>
</file>